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60" r:id="rId4"/>
    <p:sldId id="259" r:id="rId5"/>
    <p:sldId id="261" r:id="rId6"/>
    <p:sldId id="263" r:id="rId7"/>
    <p:sldId id="265" r:id="rId8"/>
    <p:sldId id="264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980728"/>
            <a:ext cx="7308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3000" b="1" cap="small" dirty="0" smtClean="0">
                <a:solidFill>
                  <a:srgbClr val="575F6D"/>
                </a:solidFill>
                <a:ea typeface="+mj-ea"/>
                <a:cs typeface="+mj-cs"/>
              </a:rPr>
              <a:t>Крупнейшие промышленные предприятия Оренбургской области</a:t>
            </a:r>
            <a:endParaRPr lang="ru-RU" sz="3000" b="1" cap="small" dirty="0">
              <a:solidFill>
                <a:srgbClr val="575F6D"/>
              </a:solidFill>
              <a:ea typeface="+mj-ea"/>
              <a:cs typeface="+mj-cs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64807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    Гелиевый завод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8219256" cy="5760640"/>
          </a:xfrm>
        </p:spPr>
        <p:txBody>
          <a:bodyPr>
            <a:normAutofit fontScale="25000" lnSpcReduction="20000"/>
          </a:bodyPr>
          <a:lstStyle/>
          <a:p>
            <a:r>
              <a:rPr lang="ru-RU" sz="6400" dirty="0" smtClean="0"/>
              <a:t>Оренбургское нефтегазоконденсатное месторождение на момент открытия было самым крупным в России и одним из крупнейших в мире месторождений, содержащих гелий. Это предопределило строительство гелиевого завода. В декабре 1977 года был принят газ на первую очередь завода, начато комплексное опробование оборудования с последующим его включением в постоянную работу. В феврале 1978 года получены первые кубические метры товарного гелия.</a:t>
            </a:r>
          </a:p>
          <a:p>
            <a:r>
              <a:rPr lang="ru-RU" sz="6400" dirty="0" smtClean="0"/>
              <a:t>Оренбургский гелиевый завод — единственный в России производитель гелия..</a:t>
            </a:r>
          </a:p>
          <a:p>
            <a:r>
              <a:rPr lang="ru-RU" sz="6400" dirty="0" smtClean="0"/>
              <a:t>Гелий широко применяется в различных отраслях промышленности: авиационной, ракетно-космической, электронной, атомной, а также в медицине, фундаментальных и прикладных исследованиях.</a:t>
            </a:r>
          </a:p>
          <a:p>
            <a:r>
              <a:rPr lang="ru-RU" sz="6400" dirty="0" smtClean="0"/>
              <a:t>В 2006 году проведена реконструкция и модернизация завода, которая позволила повысить надежность и эффективность работы производственных мощностей. В настоящее время в эксплуатации находятся: установка осушки и очистки природного газа, пять гелиевых блоков по производству гелия, этана и широкой фракции легких углеводородов (ШФЛУ), установка фракционирования ШФЛУ с получением сжиженных газов и </a:t>
            </a:r>
            <a:r>
              <a:rPr lang="ru-RU" sz="6400" dirty="0" err="1" smtClean="0"/>
              <a:t>пентан-гексановой</a:t>
            </a:r>
            <a:r>
              <a:rPr lang="ru-RU" sz="6400" dirty="0" smtClean="0"/>
              <a:t> фракции, дожимной компрессорный цех, </a:t>
            </a:r>
            <a:r>
              <a:rPr lang="ru-RU" sz="6400" dirty="0" err="1" smtClean="0"/>
              <a:t>пропано-холодильные</a:t>
            </a:r>
            <a:r>
              <a:rPr lang="ru-RU" sz="6400" dirty="0" smtClean="0"/>
              <a:t> установки, азотно-кислородные станции и др.</a:t>
            </a:r>
          </a:p>
          <a:p>
            <a:r>
              <a:rPr lang="ru-RU" sz="6400" dirty="0" smtClean="0"/>
              <a:t>Получаемая на заводе </a:t>
            </a:r>
            <a:r>
              <a:rPr lang="ru-RU" sz="6400" dirty="0" err="1" smtClean="0"/>
              <a:t>этановая</a:t>
            </a:r>
            <a:r>
              <a:rPr lang="ru-RU" sz="6400" dirty="0" smtClean="0"/>
              <a:t> фракция направляется в ОАО «</a:t>
            </a:r>
            <a:r>
              <a:rPr lang="ru-RU" sz="6400" dirty="0" err="1" smtClean="0"/>
              <a:t>Казаньоргсинтез</a:t>
            </a:r>
            <a:r>
              <a:rPr lang="ru-RU" sz="6400" dirty="0" smtClean="0"/>
              <a:t>» и ОАО «Газпром </a:t>
            </a:r>
            <a:r>
              <a:rPr lang="ru-RU" sz="6400" dirty="0" err="1" smtClean="0"/>
              <a:t>нефтехим</a:t>
            </a:r>
            <a:r>
              <a:rPr lang="ru-RU" sz="6400" dirty="0" smtClean="0"/>
              <a:t> Салават» для производства полиэтилена, а ШФЛУ подвергается дальнейшей переработке с получением </a:t>
            </a:r>
            <a:r>
              <a:rPr lang="ru-RU" sz="6400" dirty="0" err="1" smtClean="0"/>
              <a:t>пентан-гексановой</a:t>
            </a:r>
            <a:r>
              <a:rPr lang="ru-RU" sz="6400" dirty="0" smtClean="0"/>
              <a:t> фракции, пропана технического, бутана технического и их смеси, фракции бутановой. Находят большой спрос у потребителей вырабатываемые на заводе криогенные продукты разделения воздуха: жидкий азот, жидкий кислород (медицинский и технический).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028384" cy="720080"/>
          </a:xfrm>
        </p:spPr>
        <p:txBody>
          <a:bodyPr/>
          <a:lstStyle/>
          <a:p>
            <a:pPr algn="ctr"/>
            <a:r>
              <a:rPr lang="ru-RU" dirty="0" smtClean="0"/>
              <a:t> Гелиевый завод </a:t>
            </a:r>
            <a:endParaRPr lang="ru-RU" dirty="0"/>
          </a:p>
        </p:txBody>
      </p:sp>
      <p:pic>
        <p:nvPicPr>
          <p:cNvPr id="4" name="Содержимое 3" descr="wgd7PkX6bX6vrkCuPwQFOw=s60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980728"/>
            <a:ext cx="8424936" cy="55446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Оренбургский газоперерабатывающий завод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291264" cy="513318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4800" dirty="0" smtClean="0"/>
              <a:t> </a:t>
            </a:r>
            <a:r>
              <a:rPr lang="ru-RU" sz="5600" dirty="0" smtClean="0"/>
              <a:t>        </a:t>
            </a:r>
            <a:r>
              <a:rPr lang="ru-RU" sz="7200" dirty="0" smtClean="0"/>
              <a:t>На юге России, почти на границе с Казахстаном, под степями Оренбургской области находится одноименное нефтегазоконденсатное месторождение. Открыто оно было в ноябре 1966 года. А после оценки запасов было признано крупнейшим в Европе. В 1974 году был подан первый товарный газ.</a:t>
            </a:r>
            <a:br>
              <a:rPr lang="ru-RU" sz="7200" dirty="0" smtClean="0"/>
            </a:br>
            <a:r>
              <a:rPr lang="ru-RU" sz="7200" dirty="0" smtClean="0"/>
              <a:t>  Завод расположен недалеко от поселка Холодные Ключи, в 30 км от Оренбурга.</a:t>
            </a:r>
            <a:br>
              <a:rPr lang="ru-RU" sz="7200" dirty="0" smtClean="0"/>
            </a:br>
            <a:r>
              <a:rPr lang="ru-RU" sz="7200" dirty="0" smtClean="0"/>
              <a:t>  Производство работает круглосуточно. На заводе трудится более 2500 человек. После смены рабочие организованной колонной отправляются в город. Оборудование для завода закупали во Франции (в то время газовые месторождения с высоким содержанием сероводорода разрабатывались только там и в Канаде).</a:t>
            </a:r>
            <a:br>
              <a:rPr lang="ru-RU" sz="7200" dirty="0" smtClean="0"/>
            </a:br>
            <a:r>
              <a:rPr lang="ru-RU" sz="7200" dirty="0" smtClean="0"/>
              <a:t>    Аналитический контроль качества сырьевой, промежуточной и товарной продукции на газоперерабатывающем заводе осуществляет центральная заводская лаборатория. В том числе есть специальная группа, которая </a:t>
            </a:r>
            <a:r>
              <a:rPr lang="ru-RU" sz="7200" dirty="0" err="1" smtClean="0"/>
              <a:t>мониторит</a:t>
            </a:r>
            <a:r>
              <a:rPr lang="ru-RU" sz="7200" dirty="0" smtClean="0"/>
              <a:t> качество атмосферного воздуха в зоне влияния завода, рабочей зоны и промышленных выбросов.</a:t>
            </a:r>
            <a:br>
              <a:rPr lang="ru-RU" sz="7200" dirty="0" smtClean="0"/>
            </a:br>
            <a:r>
              <a:rPr lang="ru-RU" sz="7200" dirty="0" smtClean="0"/>
              <a:t>   В период с 2004 по 2007 год была проведена масштабная реконструкция и модернизация завода, которая позволила повысить надежность и эффективность работы производственных мощностей.</a:t>
            </a:r>
            <a:r>
              <a:rPr lang="ru-RU" sz="6400" dirty="0" smtClean="0"/>
              <a:t/>
            </a:r>
            <a:br>
              <a:rPr lang="ru-RU" sz="6400" dirty="0" smtClean="0"/>
            </a:br>
            <a:r>
              <a:rPr lang="ru-RU" sz="5600" dirty="0" smtClean="0"/>
              <a:t/>
            </a:r>
            <a:br>
              <a:rPr lang="ru-RU" sz="5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Оренбургский газоперерабатывающий завод</a:t>
            </a:r>
            <a:endParaRPr lang="ru-RU" dirty="0"/>
          </a:p>
        </p:txBody>
      </p:sp>
      <p:pic>
        <p:nvPicPr>
          <p:cNvPr id="5" name="Содержимое 4" descr="_WYF_9f4bH9sD1dyPp4zCw=s60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124744"/>
            <a:ext cx="8349802" cy="556653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6665168" cy="692696"/>
          </a:xfrm>
        </p:spPr>
        <p:txBody>
          <a:bodyPr>
            <a:normAutofit/>
          </a:bodyPr>
          <a:lstStyle/>
          <a:p>
            <a:r>
              <a:rPr lang="ru-RU" smtClean="0"/>
              <a:t>         ПАО </a:t>
            </a:r>
            <a:r>
              <a:rPr lang="ru-RU" dirty="0" err="1" smtClean="0"/>
              <a:t>Оренбургнефть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Содержимое 3" descr="CUFmmGhUEAAbFD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692696"/>
            <a:ext cx="3695502" cy="5934050"/>
          </a:xfrm>
        </p:spPr>
      </p:pic>
      <p:sp>
        <p:nvSpPr>
          <p:cNvPr id="5" name="Прямоугольник 4"/>
          <p:cNvSpPr/>
          <p:nvPr/>
        </p:nvSpPr>
        <p:spPr>
          <a:xfrm>
            <a:off x="3995936" y="692696"/>
            <a:ext cx="4824536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Крупное нефтедобывающее объединение, расположенное в Оренбургской области со штаб-квартирой в г. Бузулук. ПАО «</a:t>
            </a:r>
            <a:r>
              <a:rPr lang="ru-RU" sz="1600" dirty="0" err="1" smtClean="0"/>
              <a:t>Оренбургнефть</a:t>
            </a:r>
            <a:r>
              <a:rPr lang="ru-RU" sz="1600" dirty="0" smtClean="0"/>
              <a:t>» владеет около 100 лицензионными участками и 93 месторождениями. Входит в структуру Роснефть. ОАО «</a:t>
            </a:r>
            <a:r>
              <a:rPr lang="ru-RU" sz="1600" dirty="0" err="1" smtClean="0"/>
              <a:t>Оренбургнефть</a:t>
            </a:r>
            <a:r>
              <a:rPr lang="ru-RU" sz="1600" dirty="0" smtClean="0"/>
              <a:t>» — крупное нефтедобывающее предприятие Российской Федерации. До 2002 года добыча нефти в регионе составляла 7—7,5 </a:t>
            </a:r>
            <a:r>
              <a:rPr lang="ru-RU" sz="1600" dirty="0" err="1" smtClean="0"/>
              <a:t>млн</a:t>
            </a:r>
            <a:r>
              <a:rPr lang="ru-RU" sz="1600" dirty="0" smtClean="0"/>
              <a:t> тонн в год и считалось, что она может продолжаться только в падающем режиме. Но в 2002 году был преодолен психологический рубеж в 10 </a:t>
            </a:r>
            <a:r>
              <a:rPr lang="ru-RU" sz="1600" dirty="0" err="1" smtClean="0"/>
              <a:t>млн</a:t>
            </a:r>
            <a:r>
              <a:rPr lang="ru-RU" sz="1600" dirty="0" smtClean="0"/>
              <a:t> тонн нефти. В 2004 году был побит рекорд советского времени в 13,1 </a:t>
            </a:r>
            <a:r>
              <a:rPr lang="ru-RU" sz="1600" dirty="0" err="1" smtClean="0"/>
              <a:t>млн</a:t>
            </a:r>
            <a:r>
              <a:rPr lang="ru-RU" sz="1600" dirty="0" smtClean="0"/>
              <a:t> тонн. Далее был только рост нефти. В 2008 году был поставлен очередной исторический рекорд — 17 </a:t>
            </a:r>
            <a:r>
              <a:rPr lang="ru-RU" sz="1600" dirty="0" err="1" smtClean="0"/>
              <a:t>млн</a:t>
            </a:r>
            <a:r>
              <a:rPr lang="ru-RU" sz="1600" dirty="0" smtClean="0"/>
              <a:t> 317 тыс. тонн нефти. Оренбургскими предприятиями Компании за 2008 г добыто более 17,3 </a:t>
            </a:r>
            <a:r>
              <a:rPr lang="ru-RU" sz="1600" dirty="0" err="1" smtClean="0"/>
              <a:t>млн</a:t>
            </a:r>
            <a:r>
              <a:rPr lang="ru-RU" sz="1600" dirty="0" smtClean="0"/>
              <a:t> т нефти, что на 1,7 % больше, чем за 2007 г. Добыча газа за 2008 год составила более 1,8 </a:t>
            </a:r>
            <a:r>
              <a:rPr lang="ru-RU" sz="1600" dirty="0" err="1" smtClean="0"/>
              <a:t>млрд</a:t>
            </a:r>
            <a:r>
              <a:rPr lang="ru-RU" sz="1600" dirty="0" smtClean="0"/>
              <a:t> куб м, что на 5 % больше, чем за 2007 г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/>
              <a:t>  ОРЕНБУРГСКИЙ ПУХОВЫЙ ПЛАТОК</a:t>
            </a:r>
            <a:br>
              <a:rPr lang="ru-RU" b="1" cap="all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7859216" cy="5205192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ru-RU" dirty="0" smtClean="0"/>
              <a:t>Вязанием пуховых платков в Оренбуржье занимаются более 300 лет.</a:t>
            </a:r>
          </a:p>
          <a:p>
            <a:pPr fontAlgn="base"/>
            <a:r>
              <a:rPr lang="ru-RU" dirty="0" smtClean="0"/>
              <a:t>Мировое же признание пуховый платок получил в 1857 году, когда он был впервые представлен на международной ярмарке в Париже.</a:t>
            </a:r>
          </a:p>
          <a:p>
            <a:pPr fontAlgn="base"/>
            <a:r>
              <a:rPr lang="ru-RU" dirty="0" smtClean="0"/>
              <a:t>Так началось путешествие оренбургских пуховых платков по всему миру: Лондон, Берлин, Стокгольм, Вена, Шанхай, Брюссель.</a:t>
            </a:r>
          </a:p>
          <a:p>
            <a:pPr fontAlgn="base"/>
            <a:r>
              <a:rPr lang="ru-RU" dirty="0" smtClean="0"/>
              <a:t>В 1939 году была создана маленькая промысловая Артель им. Парижской коммуны.</a:t>
            </a:r>
          </a:p>
          <a:p>
            <a:pPr fontAlgn="base"/>
            <a:r>
              <a:rPr lang="ru-RU" dirty="0" smtClean="0"/>
              <a:t>С приобретения в 1945 году двух вязальных машин ПОМ-1 началась эпоха промышленного производства пухового платка. Артель кустарей постепенно превращалась в современное предприятие, и в 1960 году была преобразована в Фабрику Оренбургских пуховых платков.</a:t>
            </a:r>
          </a:p>
          <a:p>
            <a:pPr fontAlgn="base"/>
            <a:r>
              <a:rPr lang="ru-RU" dirty="0" smtClean="0"/>
              <a:t>С 1981 года на предприятии осуществляется первичная обработка пуха и шерсти. Внедрена технология производства пряжи гребенного прядения на оборудовании для вязания паутинок.</a:t>
            </a:r>
          </a:p>
          <a:p>
            <a:pPr fontAlgn="base"/>
            <a:r>
              <a:rPr lang="ru-RU" dirty="0" smtClean="0"/>
              <a:t>Важной вехой в истории фабрики обозначен 2004 год: выпущен 50-миллионный пуховый платок! Ныне он хранится в историческом музее Оренбурга.</a:t>
            </a:r>
          </a:p>
          <a:p>
            <a:pPr fontAlgn="base"/>
            <a:r>
              <a:rPr lang="ru-RU" dirty="0" smtClean="0"/>
              <a:t>С 2005 по 2011 г. на предприятии производилось масштабное техническое перевооружение. Морально и физически устаревшие машины уступили место высокопроизводительному, </a:t>
            </a:r>
            <a:r>
              <a:rPr lang="ru-RU" dirty="0" err="1" smtClean="0"/>
              <a:t>экологичному</a:t>
            </a:r>
            <a:r>
              <a:rPr lang="ru-RU" dirty="0" smtClean="0"/>
              <a:t> оборудованию последних поколений ведущих мировых производителей.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066130"/>
          </a:xfrm>
        </p:spPr>
        <p:txBody>
          <a:bodyPr>
            <a:normAutofit/>
          </a:bodyPr>
          <a:lstStyle/>
          <a:p>
            <a:r>
              <a:rPr lang="ru-RU" b="1" cap="all" dirty="0" smtClean="0"/>
              <a:t>ОРЕНБУРГСКИЙ ПУХОВЫЙ ПЛАТОК</a:t>
            </a:r>
            <a:br>
              <a:rPr lang="ru-RU" b="1" cap="all" dirty="0" smtClean="0"/>
            </a:br>
            <a:endParaRPr lang="ru-RU" dirty="0"/>
          </a:p>
        </p:txBody>
      </p:sp>
      <p:pic>
        <p:nvPicPr>
          <p:cNvPr id="4" name="Содержимое 3" descr="orplat-0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556792"/>
            <a:ext cx="8437446" cy="496855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48872" cy="562074"/>
          </a:xfrm>
        </p:spPr>
        <p:txBody>
          <a:bodyPr/>
          <a:lstStyle/>
          <a:p>
            <a:r>
              <a:rPr lang="ru-RU" dirty="0" smtClean="0"/>
              <a:t>             ЗАО "Хлебопродук-1"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219256" cy="542121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ЗАО "Хлебопродук-1" крупнейшее в Оренбургской области предприятие производящее муку под торговой маркой "СТЕКО" (Степная Королева).</a:t>
            </a:r>
          </a:p>
          <a:p>
            <a:r>
              <a:rPr lang="ru-RU" dirty="0" smtClean="0"/>
              <a:t>Мельница ЗАО "Хлебопродукт-1" начинает свою историю с 1903 года. </a:t>
            </a:r>
          </a:p>
          <a:p>
            <a:r>
              <a:rPr lang="ru-RU" dirty="0" smtClean="0"/>
              <a:t> Историческое здание и сейчас используется по своему прямому назначению. В нем расположен мельничный цех ЗАО "Хлебопродукт-1", перерабатывающий 500 тонн зерна в сутки.</a:t>
            </a:r>
          </a:p>
          <a:p>
            <a:r>
              <a:rPr lang="ru-RU" dirty="0" smtClean="0"/>
              <a:t> Выпуск качественной продукции - залог стабильной работы предприятия. Мука ЗАО "Хлебопродукт-1" конкурентоспособна, пользуется спросом не только в Оренбургской области, но и в других регионах России. </a:t>
            </a:r>
          </a:p>
          <a:p>
            <a:r>
              <a:rPr lang="ru-RU" dirty="0" smtClean="0"/>
              <a:t> В 2000 году ЗАО "Хлебопродукт-1" награждено дипломами и медалью на Оренбургской выставке "Меновой двор". </a:t>
            </a:r>
          </a:p>
          <a:p>
            <a:r>
              <a:rPr lang="ru-RU" dirty="0" smtClean="0"/>
              <a:t> На VI Международной специализированной выставке "Прод-Урал-2000" получен диплом за продвижение новых видов продукции. Коллектив ЗАО отмечен Почетной грамотой за активное участие во Всероссийском конкурсе Союза товаропроизводителей пищевой и перерабатывающей промышленности России.</a:t>
            </a:r>
          </a:p>
          <a:p>
            <a:r>
              <a:rPr lang="ru-RU" dirty="0" smtClean="0"/>
              <a:t>В октябре 2004 года в Москве на 6-ой Российской агропромышленной выставке "Золотая осень" ЗАО «Хлебопродукт-1» награждено серебряной медалью и дипломом II степени за муку пшеничную хлебопекарную первого сорта.</a:t>
            </a:r>
          </a:p>
          <a:p>
            <a:r>
              <a:rPr lang="ru-RU" dirty="0" smtClean="0"/>
              <a:t> В октябре 2005 года в Москве на 7-ой Российской агропромышленной выставке "Золотая осень" ЗАО «Хлебопродукт-1» награждено золотой медалью и дипломом I степени за муку пшеничную хлебопекарную.</a:t>
            </a:r>
          </a:p>
          <a:p>
            <a:r>
              <a:rPr lang="ru-RU" dirty="0" smtClean="0"/>
              <a:t> В 2005 и 2008 годах предприятие стало победителем V и VIII «Ежегодного областного конкурса среди хозяйствующих субъектов и муниципальных образований» в номинации «Лучшее предприятие отрасли».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1"/>
            <a:ext cx="7467600" cy="648072"/>
          </a:xfrm>
        </p:spPr>
        <p:txBody>
          <a:bodyPr/>
          <a:lstStyle/>
          <a:p>
            <a:r>
              <a:rPr lang="ru-RU" dirty="0" smtClean="0"/>
              <a:t>             ЗАО "Хлебопродук-1"</a:t>
            </a:r>
            <a:endParaRPr lang="ru-RU" dirty="0"/>
          </a:p>
        </p:txBody>
      </p:sp>
      <p:pic>
        <p:nvPicPr>
          <p:cNvPr id="6" name="Содержимое 5" descr="19ecb0c966e454ae4fce42e8d063c65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40927" y="980728"/>
            <a:ext cx="8235529" cy="5493098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</a:t>
            </a:r>
            <a:r>
              <a:rPr lang="ru-RU" dirty="0" err="1" smtClean="0"/>
              <a:t>Гайский</a:t>
            </a:r>
            <a:r>
              <a:rPr lang="ru-RU" dirty="0" smtClean="0"/>
              <a:t> горно-обогатительный комбинат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8075240" cy="5349208"/>
          </a:xfrm>
        </p:spPr>
        <p:txBody>
          <a:bodyPr>
            <a:normAutofit/>
          </a:bodyPr>
          <a:lstStyle/>
          <a:p>
            <a:r>
              <a:rPr lang="ru-RU" sz="1900" b="1" dirty="0" smtClean="0"/>
              <a:t>«</a:t>
            </a:r>
            <a:r>
              <a:rPr lang="ru-RU" sz="1900" b="1" dirty="0" err="1" smtClean="0"/>
              <a:t>Гайский</a:t>
            </a:r>
            <a:r>
              <a:rPr lang="ru-RU" sz="1900" b="1" dirty="0" smtClean="0"/>
              <a:t> горно-обогатительный комбинат» (ОАО «</a:t>
            </a:r>
            <a:r>
              <a:rPr lang="ru-RU" sz="1900" b="1" dirty="0" err="1" smtClean="0"/>
              <a:t>Гайский</a:t>
            </a:r>
            <a:r>
              <a:rPr lang="ru-RU" sz="1900" b="1" dirty="0" smtClean="0"/>
              <a:t> ГОК»)</a:t>
            </a:r>
            <a:r>
              <a:rPr lang="ru-RU" sz="1900" dirty="0" smtClean="0"/>
              <a:t> – крупнейшее горно-обогатительное предприятие Российской Федерации по добыче руды и производству медного и цинкового концентратов. Предприятие занимает второе место в России по добыче медной руды. На долю комбината приходится до 14 % общероссийского объема производства меди в медном концентрате.</a:t>
            </a:r>
          </a:p>
          <a:p>
            <a:r>
              <a:rPr lang="ru-RU" sz="1900" dirty="0" smtClean="0"/>
              <a:t>ОАО «</a:t>
            </a:r>
            <a:r>
              <a:rPr lang="ru-RU" sz="1900" dirty="0" err="1" smtClean="0"/>
              <a:t>Гайский</a:t>
            </a:r>
            <a:r>
              <a:rPr lang="ru-RU" sz="1900" dirty="0" smtClean="0"/>
              <a:t> ГОК» расположено в г. Гай Оренбургской области.</a:t>
            </a:r>
          </a:p>
          <a:p>
            <a:r>
              <a:rPr lang="ru-RU" sz="1900" dirty="0" smtClean="0"/>
              <a:t>Как акционерное общество </a:t>
            </a:r>
            <a:r>
              <a:rPr lang="ru-RU" sz="1900" dirty="0" err="1" smtClean="0"/>
              <a:t>Гайский</a:t>
            </a:r>
            <a:r>
              <a:rPr lang="ru-RU" sz="1900" dirty="0" smtClean="0"/>
              <a:t> горно-обогатительный комбинат действует с марта 1993 года, являясь правопреемником государственного предприятия «</a:t>
            </a:r>
            <a:r>
              <a:rPr lang="ru-RU" sz="1900" dirty="0" err="1" smtClean="0"/>
              <a:t>Гайский</a:t>
            </a:r>
            <a:r>
              <a:rPr lang="ru-RU" sz="1900" dirty="0" smtClean="0"/>
              <a:t> горно-обогатительный комбинат».</a:t>
            </a:r>
          </a:p>
          <a:p>
            <a:r>
              <a:rPr lang="ru-RU" sz="1900" dirty="0" smtClean="0"/>
              <a:t>Основу рудной базы предприятия составляет </a:t>
            </a:r>
            <a:r>
              <a:rPr lang="ru-RU" sz="1900" dirty="0" err="1" smtClean="0"/>
              <a:t>Гайское</a:t>
            </a:r>
            <a:r>
              <a:rPr lang="ru-RU" sz="1900" dirty="0" smtClean="0"/>
              <a:t> </a:t>
            </a:r>
            <a:r>
              <a:rPr lang="ru-RU" sz="1900" dirty="0" err="1" smtClean="0"/>
              <a:t>медноколчеданное</a:t>
            </a:r>
            <a:r>
              <a:rPr lang="ru-RU" sz="1900" dirty="0" smtClean="0"/>
              <a:t> месторождение, по праву именуемое «жемчужиной» Восточного Оренбуржья.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640960" cy="922114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 err="1" smtClean="0"/>
              <a:t>Гайский</a:t>
            </a:r>
            <a:r>
              <a:rPr lang="ru-RU" dirty="0" smtClean="0"/>
              <a:t> горно-обогатительный комбинат</a:t>
            </a:r>
            <a:endParaRPr lang="ru-RU" dirty="0"/>
          </a:p>
        </p:txBody>
      </p:sp>
      <p:pic>
        <p:nvPicPr>
          <p:cNvPr id="4" name="Содержимое 3" descr="foto_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132856"/>
            <a:ext cx="8309290" cy="4265244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77</TotalTime>
  <Words>693</Words>
  <Application>Microsoft Office PowerPoint</Application>
  <PresentationFormat>Экран (4:3)</PresentationFormat>
  <Paragraphs>40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Слайд 1</vt:lpstr>
      <vt:lpstr>     Гелиевый завод</vt:lpstr>
      <vt:lpstr> Гелиевый завод </vt:lpstr>
      <vt:lpstr>Оренбургский газоперерабатывающий завод</vt:lpstr>
      <vt:lpstr>Оренбургский газоперерабатывающий завод</vt:lpstr>
      <vt:lpstr>         ПАО Оренбургнефть </vt:lpstr>
      <vt:lpstr>  ОРЕНБУРГСКИЙ ПУХОВЫЙ ПЛАТОК </vt:lpstr>
      <vt:lpstr>ОРЕНБУРГСКИЙ ПУХОВЫЙ ПЛАТОК </vt:lpstr>
      <vt:lpstr>             ЗАО "Хлебопродук-1" </vt:lpstr>
      <vt:lpstr>             ЗАО "Хлебопродук-1"</vt:lpstr>
      <vt:lpstr>  Гайский горно-обогатительный комбинат</vt:lpstr>
      <vt:lpstr> Гайский горно-обогатительный комбинат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 Блохин</dc:creator>
  <cp:lastModifiedBy>Admin1</cp:lastModifiedBy>
  <cp:revision>10</cp:revision>
  <dcterms:created xsi:type="dcterms:W3CDTF">2017-09-11T16:31:12Z</dcterms:created>
  <dcterms:modified xsi:type="dcterms:W3CDTF">2017-09-27T05:32:35Z</dcterms:modified>
</cp:coreProperties>
</file>